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  <p:sldMasterId id="2147483696" r:id="rId3"/>
    <p:sldMasterId id="2147483660" r:id="rId4"/>
    <p:sldMasterId id="2147483708" r:id="rId5"/>
    <p:sldMasterId id="2147483648" r:id="rId6"/>
  </p:sldMasterIdLst>
  <p:notesMasterIdLst>
    <p:notesMasterId r:id="rId21"/>
  </p:notesMasterIdLst>
  <p:sldIdLst>
    <p:sldId id="2140756585" r:id="rId7"/>
    <p:sldId id="260" r:id="rId8"/>
    <p:sldId id="2140756553" r:id="rId9"/>
    <p:sldId id="2140756582" r:id="rId10"/>
    <p:sldId id="259" r:id="rId11"/>
    <p:sldId id="2140756593" r:id="rId12"/>
    <p:sldId id="2140756579" r:id="rId13"/>
    <p:sldId id="2140756586" r:id="rId14"/>
    <p:sldId id="2140756587" r:id="rId15"/>
    <p:sldId id="2140756588" r:id="rId16"/>
    <p:sldId id="2140756589" r:id="rId17"/>
    <p:sldId id="2140756590" r:id="rId18"/>
    <p:sldId id="2140756591" r:id="rId19"/>
    <p:sldId id="21407565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7B1AC-D630-42DB-B48E-249EE92436ED}" v="15" dt="2024-01-24T09:18:34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3A6C-9AC3-47F7-BA1B-021BEFCA1157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70532-CFCA-4DCC-B605-DCB63771C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77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43E7EC-EF63-952E-1B34-B59535C3A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CEDF65A-4D94-9067-E8A6-1FF757AF8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1DEA14-9078-C033-C862-66908EDD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6BF0EF-599A-5B45-E97B-7DCF6C2B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65ADE7-F24E-E3DF-088A-A9FCE730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5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C800F5-4496-5AD2-7883-50C8607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E213722-E11A-BE15-72FA-425466500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3FA852-AB0A-C64D-B114-220DA2DB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09816D-5169-1600-B3A8-28CBFE65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819382-B3B5-7144-9506-4B3040A1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64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83492-7E9E-5BC8-A35E-69B7997E4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CA2727-A829-2FB8-38BE-8A41595DA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A117BF-BA76-0E50-D2E4-7A53C798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A30048-71E6-BFAC-9FD9-6C027302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801DF4-B419-92AB-241B-EC63870E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88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6AD695-5029-E61A-C6F1-17D354CB6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752530A-2816-3B0E-E567-997DA903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0D0D50-5972-7E1B-820E-6E409820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0AC1C6-F05C-3A60-FE88-0858AE91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236B46-A1FC-CACF-DEEA-FD6495FA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3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DF8B3-DF61-E8FA-1CAE-7F526ED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1B3C0A-EC1B-8D62-4832-3597894E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09633D-71F6-903E-ECE0-4852ED04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4C8BB2-0328-74D0-4451-1D5D6D0C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5A71AE-978C-7BAE-3333-3225AF1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19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3E97F-8E06-6907-3C9E-706534F4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4316D3-C088-E4C1-C216-14F3B1C22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AE32F6-1892-9298-368E-D92952E4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18A7C4-6813-194C-7D42-66CF2833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FF4CAA-66F0-10ED-DE2D-DB3475A6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64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709842-89EB-369F-4BA8-7B0CEDE8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11F911-C045-7753-E947-DE8798548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F726F0-AC2E-1A91-9337-D1CCCA2A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BAD081-1869-1757-141F-00297D62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FD97CD-DCFE-5A02-816E-FCE4AC03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7F4F78-0412-8401-D461-03430854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77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9A67AC-D2B9-1528-BBB3-844767F6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D19ABD-8DD9-FC7D-CE85-54515656C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79C655-4FC2-77E3-FE4D-95AA05912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9B7718F-973B-062D-2F1C-007ECAFD2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5CEF12-D076-9C62-0DC0-FD8CF26BC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279D048-DE22-AAD1-995F-5997097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3992EE2-5930-12A0-4601-D83BBDE4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B703BF3-37FD-E994-6C59-FAF44771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1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18043-7C41-54B4-85C0-C0163C1D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03960B8-9232-3A86-8CE5-2003BA5C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4EA6D2-AB5E-EDE4-2313-D72DCD41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EA9D1E-7F82-6D7F-D84D-7247D1CB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3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7B7AE7C-33DC-5C74-8892-130B1252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E0C4B9-E145-1257-7A13-5A3CCD1A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EAF716-D4E7-E9F0-E136-B64049AC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56E6B-E697-7BAC-3D7D-5C49B28E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1C680B-D348-A465-77FF-3D31C931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D64D021-DC0B-21E7-BA62-AE00D443A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2E454A-DB9B-E96D-F7DB-14CB4194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2F08FAC-18CB-3DD9-9F55-CC5F41CE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9B1AD1-3804-AF43-3309-5D9A8460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9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80BA55-BFB3-6C26-8529-ABF47334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ABB4C3-0439-0577-B8B3-132E27E30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73B83B-6693-F217-6C42-DC8F23A2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06B693-B03D-5AFC-06B3-2F5A1EEC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4B67B1-6265-8B1C-5E8E-F9C27273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76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DF4ECE-6663-9FCB-F13E-FF7516B3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298EC8-C862-2169-C161-19FF436D9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E025588-BBB1-135F-5E65-49DA853C9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0858CD-B99C-5871-CE6D-A65A88D1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2E8BDF0-EED8-3578-AA9D-75C7ED62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3BD2D3-6401-B98C-E51D-43BABA73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97A0CE-B93D-2C6E-A1A1-97A525D3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DFD6736-B596-A5EC-5017-32754DF9C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9FF9D0-373B-562F-E66A-87F2053A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B141DA-9E7F-C4B3-6675-8B3DB39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BA4A5-7951-FD9D-3346-B7F3EEFA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2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F9F7DF3-B146-2C7F-8AF0-BC46F1FBA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41AD20-1FC5-BE1A-CEC9-6B6E6318E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D66D4E-D9D5-383E-57AC-FFDAE718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D81272-5E28-BFAF-2D81-0D54B5E5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83A5D9-BE9E-5D91-7293-108EE65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37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151424-9062-75EF-2469-76FCF904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66DBC91-9D90-1110-1528-4B71474F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AFB84C-4F86-F75C-54D1-694A9EE6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FC9254-F6D1-18A9-C68A-6A4C22BE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9628E7-6CDC-CAE9-4230-C271D8D6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46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A101D-B7DC-97C0-64E4-E1A22375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BE549F-8913-3699-F12C-5852EBF2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2ECDC4-476B-8CC2-6C3C-954F1189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6642B4B-D98B-6EC1-C3F4-F64E2EAB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E0F8E6-15F9-EED2-CD66-ACFE0797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5A158-1B23-C455-5E58-618FC3D5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03E078-0F3E-A514-060D-86CBEC42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622EE9-7A08-E3BA-81BF-820F6048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023F9D-45DD-B8EF-EDF3-E8CC98A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CA2AB5-4BC8-D028-0C71-9307AD78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82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7A5D0-05E0-C9C7-4D17-CD14B866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8824D6-189D-743D-3D90-47B1AED6B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799B4E0-E518-16E8-3973-BB7C76B59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54B4C5-B8C2-7CCC-B94C-840EBD1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115FDE-6357-C76B-3F4D-697F7C46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0EE187-74FF-ED08-F5F1-E7350FE3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84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A3BE9-C7C0-68F1-7D4F-596EA461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5845F1-E418-3519-03AC-6509FD0D4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62E0EBA-94AC-640D-7291-A181457DF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6441DB-BD95-4311-8E47-2FA5328BD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D12DEF5-DE95-C351-03A3-B204B2E95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1653FD6-4FF4-28D8-2FD1-B21CE31D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9B954D3-C44C-1E2D-CBDE-6D010924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22ACBD7-5C19-C9CD-0161-370F25A6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13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F77DA-1DCF-02F1-4589-7A8062B6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74F371-1046-1EFB-81AE-68FDE092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E4FDFE-4FD1-69BF-511A-8EBB3DC0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C358B4-2516-D76C-2A6E-784B5FA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50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5A0777-0D0B-6575-8B42-447C1916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86D2B7-80E2-A686-BD63-E02B3D1A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37DAAD-6E62-708A-F6C5-90423995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CDEA6-D640-BAB2-9404-4316FE65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E5816F-E67A-0447-05CF-BF38B22BB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9B2C2E-5530-950D-E308-ABA809A6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623831-232B-3063-2328-0B59F42E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264BE2-9553-2E0B-5053-BE671C6F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269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0DF44B-45F8-C493-5A41-8A7EB730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157AF2-5423-87EE-5D8B-29E3ED9E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40C38C-3EE5-CA31-3DA4-E72EA8E37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6DD851-5B00-4C40-F931-F31E8CA8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6575EF-C8D9-B2C6-2FE3-30688C15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59C5DF-7A66-8D25-3DFC-0E53AD24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1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B685B7-CB58-2DEA-9AAE-50938D8B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C4078F-7B4B-D480-E785-DD3DC3B42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656459-E6D7-0594-9C3B-1084A8618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C6BFE7-9B96-D982-C02C-4579ABC9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5FEC7A-C23E-D517-9B2C-75E3BAA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31140A5-E140-CD4D-2352-0881F50A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959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260AA6-0559-2C0E-8650-4DDF11CA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33EABF-39C1-AE35-B1C1-11D25B3C9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18A6F4-B27C-847A-6B84-31AEE953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109695-49C2-57C6-5D35-49D97617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676F94-9AC4-11FB-ADE9-152FE327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49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F2FA48F-0995-BBFE-7412-CF81858C6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401B3F-1AEF-D57C-701B-3887BD06D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EC7CF8-EB5A-EAA9-59FA-553BF2B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82BB57-F2C0-F7B2-01E4-1EBBE16D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28E315-FA50-ABA6-D59C-7AD8F6C9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5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343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558A0-DE68-74F3-80E8-E07363573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73153C6-2134-3BA9-6815-62BD13877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01DDD8-C78E-4C36-AA3B-3BF61F2A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CBBCE4-37E4-43D3-2EEF-E1BCB2D6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4F22C5-22FB-3E05-0E36-3FCDCD94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27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F0650-A700-64F4-49A0-3C208382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22638D-9301-5723-0D2B-E6D755C7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5C0EF7-B3AE-9210-A3D7-2DD20CAF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70415D-667C-C000-F19E-724DAF7C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33C31F-661D-D0AE-6F81-2E985A58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77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9010E-86B3-AF76-A69F-2345EAAE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01446E-6D6F-0808-5BAF-AD9E37BF9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418265-9E51-63C6-6557-3D079AE8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42D130-4348-B58E-5733-5289C19C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3A22F3-887B-74F2-5768-6811D5C6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257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0973C-E13E-7215-8F7C-64365BE5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CDFA6D-DE12-6CA5-C7CD-825C5AE3A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BB1D91-5E18-65D6-8F4C-82E1BEFFF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D8C029-7E80-1113-7035-82147E24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1E1F2D-4B7E-8D1A-832A-872B6793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4D37C17-3364-0D4D-4FD8-22C64D43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40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A9522A-BCCF-F3D2-F5D7-088DC68D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CF01DE-EF03-E3AB-854A-9E874B2BD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BAF8E3-C9E2-D73F-F9FF-FB69549D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7DE8F8-413E-6239-4FFC-F6FB73AF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F28017-0306-4551-CC28-97D9E352C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94041E1-B7F6-9D76-DF70-E5477B59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370025A-778C-E30E-BFE7-0EAF52B9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FABC208-5898-43D0-CDD7-F55CDA22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D6720-34D2-445B-D461-D3173837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2F320D-5D88-DE22-0142-1951EFC83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8408E8-DC2F-BC63-DC19-70B7DD10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11EE82-69D5-C0D7-12C9-48BBCF65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F13ADB2-46C8-0895-C96D-F305E28F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BE0A65A-0BC0-53D6-853D-DD11D4E2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892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1F0F65-44AB-164B-E674-C02D3CFD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5991B0B-BF2E-2684-0CBB-7635E088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3DA993-6079-7D0F-5027-CECAEABB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61C729-A1F9-9D13-2D12-AB0EE0AD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548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B1C7E1-DBD2-EA91-AD01-BC8C0C3A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57C46C-EE47-94C5-2504-DA719C1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081219-9A18-53C1-6657-1681256B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9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6CFB2F-F7EA-358A-E258-13A8D37F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6A7831-E9BE-6965-F212-3D8A3691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DDCC96-12DE-51CB-9C36-E87A1722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E52F24-0A58-4F1D-6C30-E6074850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25ADA6-811B-C229-6BD2-056AAB7A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D846BE-2EBC-6153-DBDC-709590D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23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36159-9EA7-2103-4B18-88EBB931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F11B98-73ED-E680-D734-B42544AFF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B8307C-BAE1-E632-C862-ABFBF9B1D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6184DC-4C91-1F63-CE2F-EE8028388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A44809-E158-72E8-2607-C868B0A0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E4EAF0-72D8-BFB9-AABD-1AFAFC2B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30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17B73-F1D1-C5CA-8254-44D9DD40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F7382D-FEF2-81BF-14CB-8C11815E2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F8432C-799D-5E5E-8C46-B5226FF9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471288-0F11-B507-9342-0DE2CF3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D2C2F-2D22-D626-7BCC-0B2DE236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6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E954831-7654-47E0-7815-E33AC088D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CC31E2-F489-4909-06A2-675AD201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18DF8D-4F81-2963-8F32-D407489C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2F6673E-16C5-BC64-C787-B235BB90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FF4CE3-F2ED-9847-E34E-F822C996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53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8031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CB34F-8A36-BDAA-0F60-2F4AF01F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F51DD6-2F07-C76C-E14E-D76B36EF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E4C830-9831-373D-D322-96FEC994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596229-F3F8-8652-6FF2-1F3EA028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CD7ACC-BF59-D759-7F6C-7590FE87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333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91465-623B-F53F-4105-E2F3B55C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F4A873-1406-81C3-DB15-BC30551D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7ABFAF-D0C6-D7B5-8EC7-7387C4EB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5425C5-C465-BAF4-E1A1-B71CD63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D05628-94A0-7200-5D5A-F1FCBBEA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81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ABD71-8B79-74FF-4E80-60C44774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B25255-7D4C-218B-6632-15D0BF962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23EAEB-0C16-60DC-826A-FAA227F0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ABCEDF-0628-1127-ED1E-1BB62621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7A14BF-623E-B7C7-7A8E-15B500DE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F1999-5F2C-4ABB-4606-04700928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238843-EAD6-7FC3-FE79-B327FFDFE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3121C57-71D5-AA74-F14C-445063D5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57CC0-E3C5-B9E4-E920-57C819AC3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BDB9FF-5A54-1449-206E-7CDA144E9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1AA70FD-ACDE-14F0-5A39-699597D2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AFBB47-A128-DA99-E120-0BFB60DF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8CCA6CB-4D46-7420-815B-A6EA3212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48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10A3BF-1382-E1E6-2ABD-3CD84D12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67D3B2-DFE9-F7C9-CF71-E70ACDE81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CD7543-70CB-7BE9-B394-861FC40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F5E804-F326-DDB2-0C87-5307763F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4949435-6F8F-E714-D087-4B413B66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6068C1-A5AD-4B49-6ABC-865F4789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23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4D297-83CC-424E-3186-BB18727A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4D73D5-B49E-EAC2-5403-864C85BC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C49D98-F87D-03B7-882B-3C3FF5E4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5570D3-7708-031C-5A6E-B91DDBDED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4DE2A4B-DAD9-9C35-D893-44DE210D9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BACCF74-97B6-79D1-5CCF-CFDB7BBA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B0E86EC-7AB7-7C4D-1D2B-D96E4A63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E970A91-6D5F-512C-1F5B-E67284ED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545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B79883-4B7B-9C8F-D7FB-3DC26276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5414A7-4BDD-66B0-423C-53AF486C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17CF5D5-2974-2802-5C36-1FF89FE9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2F1676-0064-6B20-76E7-789DF0DD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14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8BC07B9-2876-95EF-62C0-123CD44C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EBFFC75-BBE2-5B74-4FAD-AB3896C9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DD5F59-EC3B-BE57-EF3D-41FAAD99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8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7B498A-521C-5F60-291B-CEE6A9EA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452AB0-8D2D-D9E3-1720-32C263E7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E4923D-C790-19BC-F6A7-5FA45EA5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2B5F0A1-D768-47BB-D72A-FAE8D52E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B51563-D906-53E6-5828-691926D6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9CA387-BAB7-2852-22AA-8A4C4EF4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09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F2882-5734-4EB5-240B-E9794342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C012DC-1C33-093A-93F9-22F2237FF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70F6DD8-2AE4-76CE-D23D-0EE250897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9B7FE4-CB84-A18C-EBA1-34B8C7FE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D1644CB-EE55-B369-E3FA-3E1C32EC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44EC0EB-7725-A9D7-1D87-2B759F93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81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1DAD7-B986-E266-F42A-C2396F5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173A06E-5559-C891-83C9-7E02F8195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21BD16-CE18-2A1A-EC5A-F096B19E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8E3762-7D16-D2FC-EBAD-73EA9787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89C104-8390-76F0-A7C0-4209435F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1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9BCE8C2-9DD0-8CFB-18DD-64C04D3E28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FF7209-EA08-E72F-64B6-36C218933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9915A7-432A-88B7-FCFF-D69B375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EE3F4F-92E9-E6FD-CF21-DFFB8E79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1E477D-43F7-FFEC-F53B-E4DC2D5F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A075B-81F7-B388-3A87-D0540F06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CF30035-6F77-39F2-F4C8-7D2C97DF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B1A9D5-C02B-3721-25B2-CA665847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556DD5-BF23-65B9-E79D-D270978C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D3E3C0-897A-7578-5EE0-C9E8191F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1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DE8F-D9FE-6577-F38B-2DFC5697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F928B-70BA-BE03-71BE-ED73E6D0B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DB69EF-134F-9AE3-CD97-AE7147F8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98E57F-649B-BCEC-E868-9CE7A2EC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423ACF-A19A-61FA-AE9F-10B1EBFB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EB06BF-3B69-6E37-B1B8-9A073F7D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425761-ADBF-1634-4A26-C627D863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9B4944-66FA-24D2-629C-59D68830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9D48A9-ED7B-D780-DF94-2A49267E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3234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FC0B6-A068-CEAF-574F-02A2EC1D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10E924-8A79-A628-435B-7227FBAE9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1B888E-BAA3-92CA-B96D-C3800DBA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45F1D8-9888-3996-C6E8-6ECE35E0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61EB20-621D-8F47-C07F-7B41B53D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328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DB1A0-AD4A-25E8-9C9C-2E7039B6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C716D4-4953-93CC-501B-3004F5B71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66A899-9BFC-B724-308E-0FB342520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711E2B-F6D6-B89B-D4D3-AC8E7562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A4F370-89B7-7BF5-D7FB-090AE8F7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E0B1B3-D943-F923-1C5E-84BFA1B6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82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54F35-E529-3801-6C78-69E0CB19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7F1F7B-A807-2142-53D4-33A67A981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66EDCE4-9738-B41A-4C68-D5B8F06B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6AD6AD-4C66-F6B4-CA0A-A757A6EC5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B74351E-ACCB-0F5D-9188-4B47BCC6F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FEB0C06-CB34-E597-54E0-D8F7949F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D7F6053-6605-E020-E199-5DB029F0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61F1A00-29CA-C37A-5E99-8232DFF7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10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9FBC3-85FC-6B21-4327-DEE6D0E7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CBF0F20-9378-7DD1-16A4-FC3AFAD3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9452A2F-CCA4-5EBB-36BE-392C368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D5BA38-C593-DD9A-6259-D9B89DD4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6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CB846B8-3338-4D1E-168A-D802B86C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7322E83-CD85-4757-3EFA-193C1D9EC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09E1A4-01E0-48C2-9008-142CFA1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7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340C9-ED2B-BECA-9478-866157EE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04145F-B5B3-6AC5-24A2-C0B92C63F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4635183-125F-A2BC-8385-7F1A2B5EA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FCC5A2-2477-D712-C7E6-FC8AAAB7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372562-EC1F-4C2B-0461-1904133F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518356-ADB5-C7BA-04E6-28F9D65E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66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C0F181-C8E9-989D-9348-64245158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77A759-5A76-4986-2416-083CDA2D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F1200-204F-52B6-2FC9-4D8AC3FD9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E43573-240A-BBC1-7B48-E383420F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9793D7-D966-2FA2-195B-CCA043DC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37B154-4580-2EDF-FC47-D24718A6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687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2C3C42-351A-1F28-B456-316F9DAC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03DB95F-91AB-BA1C-F2D1-FA5BF3BA1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600660-4BBE-EEF5-8ABE-5329309C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255C5A-4C69-2C3C-9812-E9BBBCB2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BE6F05-D686-9774-3476-16B3E591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783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E7D5F97-976E-F836-74DF-B5A8F5A85A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5774E49-4E26-04C4-3EA7-E9F223BA9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0DFD2E-3101-2669-613E-952CDE6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B71543-D000-E479-115B-A5314988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50CCCD-FEC8-E1E4-C68E-2D2F87FE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35BB82-1BA8-509D-3B92-B007F8BE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E50C984-C7AE-EA9D-0AA9-84CD8174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19BCBE-4765-0562-40FF-A186F186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D4A44-E300-5A75-838C-499C78A7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168388-4B33-B62E-CA3B-66348898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E9BEF4-47E3-92DC-0A70-C51817D59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F80A3F-16E3-C7CF-511C-33405619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3B36A0-0C26-A36D-04B2-2542021C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0A454E-189D-243B-EA01-12870F0C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18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7A4F90-3EE8-FEF2-D2DC-3AD5DD85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6E50879-67F0-79F8-09F9-C2C7CC097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F24348-2D6F-03E6-5CF5-DE9642E39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D41A72F-4555-EB00-E0BD-22F0BF62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D02315-E77F-B347-AB0E-C4E86348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04856C-4AA4-FEF5-C327-83587034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08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159297-B1E8-3E34-F65E-42DC7F14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337F32-3F76-E91D-DDD6-8019CA2EC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D2E91D-660B-3F88-1B8B-EBEF214AF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A068-17C9-47ED-B695-7804E01BDF53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79892D-1BA3-89B0-4A80-0F7D7FFB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164FC-4906-08C7-886E-6218837D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4655B-C053-4B2C-BB6E-71AA31D622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3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742C2D7-A5CE-BA8F-4B1C-6ACEB12C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AD073F-993F-6E4D-0CF5-EB3D43E23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C397F9-B13B-48B5-DBC2-2EF97CEAD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707E3-4998-4F9B-A1CC-115C016C22E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570576-83DC-4752-D581-20B3E15B7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5F52BC-34E7-043E-A2BE-475547C88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4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CC19EBD-3F8B-A574-8D30-3353ABF4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1E1E28-FFE5-D10D-667C-C9CAD979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5F5CE8-F01F-3A14-5F9C-9C88CDBD0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9E14B-AB79-4B6A-8569-8A7F169E78D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6DD387-206A-684E-EE86-BC63EBED2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4D8298-CE0E-2C59-E753-38A9C505A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9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C9A364F-03F5-47D9-0E86-5CE8CE2D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7AD79C-018C-6CD0-C151-72E03BA4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0B513C-59D6-9B81-1445-9673A3BDA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664F-1621-459D-974B-1D23F495F297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614099-5F0D-8228-97A8-20A9CA02C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9CB206-7ED7-5468-A658-4593310E5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FDC6D2D-96B3-DA10-7C4A-7E2A6177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CFBE92-C39E-382E-9439-088B99133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0CAB75-8BBE-4F10-E205-D04296C63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AACB3-891A-40DE-8511-57A910379861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380FFA-269B-E913-0C0F-61A7010A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20FB4A-4F4D-9739-BC76-88C9C67F2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D24B2-E160-40E8-A9B5-07DBDE38D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5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68986E2-E25C-A0B4-9E50-F03C886B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29F8E-EB3D-D045-716A-7D624E52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88909E-4590-A62D-A544-460B2AF9C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DDD11-D194-4464-8434-41ED76950266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E804C9-3612-8C10-3687-575C51A3E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4537E7-795B-F071-8D5F-8F0244D22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5" Type="http://schemas.microsoft.com/office/2007/relationships/hdphoto" Target="../media/hdphoto1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3F6AD6-83ED-F63A-3BD9-81F35CE9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D26C53A1-B922-5B4D-85D9-11638C2FF7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" y="0"/>
            <a:ext cx="12191999" cy="701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A69E18C-2A08-ED39-F1E6-B6700476FD43}"/>
              </a:ext>
            </a:extLst>
          </p:cNvPr>
          <p:cNvSpPr txBox="1"/>
          <p:nvPr/>
        </p:nvSpPr>
        <p:spPr>
          <a:xfrm>
            <a:off x="344696" y="5090972"/>
            <a:ext cx="11496303" cy="1282402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/>
          <a:p>
            <a:pPr>
              <a:lnSpc>
                <a:spcPts val="4556"/>
              </a:lnSpc>
              <a:spcBef>
                <a:spcPct val="0"/>
              </a:spcBef>
              <a:defRPr/>
            </a:pPr>
            <a:r>
              <a:rPr 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Step-by-Step Approach to </a:t>
            </a:r>
            <a:r>
              <a:rPr lang="en-US" sz="4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Start </a:t>
            </a:r>
            <a:r>
              <a:rPr 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 </a:t>
            </a:r>
            <a:r>
              <a:rPr lang="en-US" sz="4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Industrial unit</a:t>
            </a:r>
            <a:endParaRPr 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Picture 5" descr="A blue and white watercolor&#10;&#10;Description automatically generated">
            <a:extLst>
              <a:ext uri="{FF2B5EF4-FFF2-40B4-BE49-F238E27FC236}">
                <a16:creationId xmlns:a16="http://schemas.microsoft.com/office/drawing/2014/main" xmlns="" id="{F69F1970-3B81-73C5-3523-1D24C5ECF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88849" cy="42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09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4" y="418129"/>
            <a:ext cx="1097064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Construction of Building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7E126-E885-BA24-AE8A-AFC7A629FA14}"/>
              </a:ext>
            </a:extLst>
          </p:cNvPr>
          <p:cNvSpPr txBox="1"/>
          <p:nvPr/>
        </p:nvSpPr>
        <p:spPr>
          <a:xfrm>
            <a:off x="530245" y="3674840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the process of selecting an architect and obtaining an estimate for construction costs for loan applications.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5F39CD-31BB-290E-2DC0-74173008DBDA}"/>
              </a:ext>
            </a:extLst>
          </p:cNvPr>
          <p:cNvSpPr txBox="1"/>
          <p:nvPr/>
        </p:nvSpPr>
        <p:spPr>
          <a:xfrm>
            <a:off x="4243423" y="3664679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Examine the financial implications of building construction and loan disbursement requirements.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7448A2-BBE5-5F33-3844-B8F3853235E6}"/>
              </a:ext>
            </a:extLst>
          </p:cNvPr>
          <p:cNvSpPr txBox="1"/>
          <p:nvPr/>
        </p:nvSpPr>
        <p:spPr>
          <a:xfrm>
            <a:off x="530245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Architect Selection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C078640-D541-534E-7E55-E13DCD2DCCB5}"/>
              </a:ext>
            </a:extLst>
          </p:cNvPr>
          <p:cNvSpPr txBox="1"/>
          <p:nvPr/>
        </p:nvSpPr>
        <p:spPr>
          <a:xfrm>
            <a:off x="7958738" y="3664679"/>
            <a:ext cx="3825661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Consider appropriate plant layout and design in relation to the type of industry and production needs.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xmlns="" id="{0DB4D32E-465F-20DF-D33E-DAA2AC4D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485" y="6123008"/>
            <a:ext cx="12292301" cy="542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41DBDF-2B63-A5C6-ECB6-2E1E6E4C049F}"/>
              </a:ext>
            </a:extLst>
          </p:cNvPr>
          <p:cNvSpPr txBox="1"/>
          <p:nvPr/>
        </p:nvSpPr>
        <p:spPr>
          <a:xfrm>
            <a:off x="423326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Financial Planning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60BE93-6BBB-AAD8-7B70-08C6CFFCF77A}"/>
              </a:ext>
            </a:extLst>
          </p:cNvPr>
          <p:cNvSpPr txBox="1"/>
          <p:nvPr/>
        </p:nvSpPr>
        <p:spPr>
          <a:xfrm>
            <a:off x="790300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Plant Layout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1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3" y="418129"/>
            <a:ext cx="10961318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Getting the Utility Connections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ext 5">
            <a:extLst>
              <a:ext uri="{FF2B5EF4-FFF2-40B4-BE49-F238E27FC236}">
                <a16:creationId xmlns:a16="http://schemas.microsoft.com/office/drawing/2014/main" xmlns="" id="{1BB28C7B-C477-8656-6250-C2DBB63BEC50}"/>
              </a:ext>
            </a:extLst>
          </p:cNvPr>
          <p:cNvSpPr/>
          <p:nvPr/>
        </p:nvSpPr>
        <p:spPr>
          <a:xfrm>
            <a:off x="940691" y="2346028"/>
            <a:ext cx="5453608" cy="1184672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Navigate the application process for power connections, load sanctions, and power supply augmentation options.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xmlns="" id="{A07C6D8B-C9B1-69C2-B84A-27DE976F7F56}"/>
              </a:ext>
            </a:extLst>
          </p:cNvPr>
          <p:cNvSpPr/>
          <p:nvPr/>
        </p:nvSpPr>
        <p:spPr>
          <a:xfrm>
            <a:off x="1252533" y="3955536"/>
            <a:ext cx="5589442" cy="1184672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the procedures for obtaining water connections and the possibility of supply augmentation for the MSME unit.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xmlns="" id="{519ABC77-FF62-1CBE-CA89-B2F9D92530BD}"/>
              </a:ext>
            </a:extLst>
          </p:cNvPr>
          <p:cNvSpPr/>
          <p:nvPr/>
        </p:nvSpPr>
        <p:spPr>
          <a:xfrm>
            <a:off x="1938662" y="5554605"/>
            <a:ext cx="5650610" cy="1184672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Consider alternatives such as captive power generation in areas with power shortages.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xmlns="" id="{1016F2F3-F3CD-9B60-41F4-661EF0492A70}"/>
              </a:ext>
            </a:extLst>
          </p:cNvPr>
          <p:cNvSpPr/>
          <p:nvPr/>
        </p:nvSpPr>
        <p:spPr>
          <a:xfrm>
            <a:off x="938207" y="1832786"/>
            <a:ext cx="6946233" cy="431961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  <a:cs typeface="Arial Narrow" panose="020B0604020202020204" pitchFamily="34" charset="0"/>
              </a:rPr>
              <a:t>Power Connection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ea typeface="Open Sans"/>
              <a:cs typeface="Arial Narrow" panose="020B0604020202020204" pitchFamily="34" charset="0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xmlns="" id="{BF946CA3-619A-D1C2-5B68-0A0DA4D5F7FE}"/>
              </a:ext>
            </a:extLst>
          </p:cNvPr>
          <p:cNvSpPr/>
          <p:nvPr/>
        </p:nvSpPr>
        <p:spPr>
          <a:xfrm>
            <a:off x="1249316" y="3452844"/>
            <a:ext cx="6635124" cy="421412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</a:rPr>
              <a:t>Water Supply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ea typeface="Open Sans"/>
            </a:endParaRP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xmlns="" id="{C1D3347F-4877-F4B0-2EA4-F603070417EF}"/>
              </a:ext>
            </a:extLst>
          </p:cNvPr>
          <p:cNvSpPr/>
          <p:nvPr/>
        </p:nvSpPr>
        <p:spPr>
          <a:xfrm>
            <a:off x="1930482" y="5051908"/>
            <a:ext cx="6946232" cy="421411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</a:rPr>
              <a:t>Captive Power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ea typeface="Open San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01DC25A-B3CF-802F-5C95-597D9FBF38F4}"/>
              </a:ext>
            </a:extLst>
          </p:cNvPr>
          <p:cNvSpPr/>
          <p:nvPr/>
        </p:nvSpPr>
        <p:spPr>
          <a:xfrm>
            <a:off x="8726293" y="2837565"/>
            <a:ext cx="3439243" cy="3640772"/>
          </a:xfrm>
          <a:custGeom>
            <a:avLst/>
            <a:gdLst>
              <a:gd name="connsiteX0" fmla="*/ 2743200 w 2743200"/>
              <a:gd name="connsiteY0" fmla="*/ 0 h 2900243"/>
              <a:gd name="connsiteX1" fmla="*/ 406964 w 2743200"/>
              <a:gd name="connsiteY1" fmla="*/ 0 h 2900243"/>
              <a:gd name="connsiteX2" fmla="*/ 405397 w 2743200"/>
              <a:gd name="connsiteY2" fmla="*/ 1720 h 2900243"/>
              <a:gd name="connsiteX3" fmla="*/ 0 w 2743200"/>
              <a:gd name="connsiteY3" fmla="*/ 1128630 h 2900243"/>
              <a:gd name="connsiteX4" fmla="*/ 1775320 w 2743200"/>
              <a:gd name="connsiteY4" fmla="*/ 2900243 h 2900243"/>
              <a:gd name="connsiteX5" fmla="*/ 2621543 w 2743200"/>
              <a:gd name="connsiteY5" fmla="*/ 2686419 h 2900243"/>
              <a:gd name="connsiteX6" fmla="*/ 2743200 w 2743200"/>
              <a:gd name="connsiteY6" fmla="*/ 2612665 h 2900243"/>
              <a:gd name="connsiteX7" fmla="*/ 2743200 w 2743200"/>
              <a:gd name="connsiteY7" fmla="*/ 0 h 290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3200" h="2900243">
                <a:moveTo>
                  <a:pt x="2743200" y="0"/>
                </a:moveTo>
                <a:lnTo>
                  <a:pt x="406964" y="0"/>
                </a:lnTo>
                <a:lnTo>
                  <a:pt x="405397" y="1720"/>
                </a:lnTo>
                <a:cubicBezTo>
                  <a:pt x="152137" y="307959"/>
                  <a:pt x="0" y="700565"/>
                  <a:pt x="0" y="1128630"/>
                </a:cubicBezTo>
                <a:cubicBezTo>
                  <a:pt x="0" y="2107065"/>
                  <a:pt x="794838" y="2900243"/>
                  <a:pt x="1775320" y="2900243"/>
                </a:cubicBezTo>
                <a:cubicBezTo>
                  <a:pt x="2081721" y="2900243"/>
                  <a:pt x="2369992" y="2822784"/>
                  <a:pt x="2621543" y="2686419"/>
                </a:cubicBezTo>
                <a:lnTo>
                  <a:pt x="2743200" y="2612665"/>
                </a:lnTo>
                <a:lnTo>
                  <a:pt x="2743200" y="0"/>
                </a:lnTo>
                <a:close/>
              </a:path>
            </a:pathLst>
          </a:custGeom>
          <a:solidFill>
            <a:srgbClr val="E4E4ED"/>
          </a:solidFill>
          <a:ln/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355D211-CB94-B619-52F1-FED1491427AA}"/>
              </a:ext>
            </a:extLst>
          </p:cNvPr>
          <p:cNvSpPr/>
          <p:nvPr/>
        </p:nvSpPr>
        <p:spPr>
          <a:xfrm>
            <a:off x="9034650" y="5416058"/>
            <a:ext cx="566736" cy="57313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1940">
              <a:defRPr/>
            </a:pPr>
            <a:endParaRPr lang="en-IN" sz="1500" kern="0" dirty="0">
              <a:solidFill>
                <a:prstClr val="white"/>
              </a:solidFill>
              <a:latin typeface="Abel" panose="020005060300000200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A043CD4-927F-4C3B-8C58-DA13A1037A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7149" y="1575418"/>
            <a:ext cx="3704917" cy="37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1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3" y="418129"/>
            <a:ext cx="10970647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Getting 3M's Right: Men, Machinery, Materials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4C741D-75E8-F75C-539B-7507748D9DB5}"/>
              </a:ext>
            </a:extLst>
          </p:cNvPr>
          <p:cNvSpPr txBox="1"/>
          <p:nvPr/>
        </p:nvSpPr>
        <p:spPr>
          <a:xfrm>
            <a:off x="714119" y="5232657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Ensuring proper procurement and inventory management for essential materials, balancing cash flow and production needs.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xmlns="" id="{FF2A86CD-CBCC-1651-F4AB-B0EBA04E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7181">
            <a:off x="6460752" y="4740321"/>
            <a:ext cx="5675152" cy="1484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A1F1F50-9F30-193C-86A1-4C084898F548}"/>
              </a:ext>
            </a:extLst>
          </p:cNvPr>
          <p:cNvSpPr txBox="1"/>
          <p:nvPr/>
        </p:nvSpPr>
        <p:spPr>
          <a:xfrm>
            <a:off x="714119" y="2945388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Strategically plan the induction of personnel based on production needs, and ensure availability before machinery installation.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D609ED1-E511-FB23-6308-C2FC62333752}"/>
              </a:ext>
            </a:extLst>
          </p:cNvPr>
          <p:cNvSpPr txBox="1"/>
          <p:nvPr/>
        </p:nvSpPr>
        <p:spPr>
          <a:xfrm>
            <a:off x="71411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Manpower Planning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AE2CE3-FCD8-75CB-D7FA-4FE2542F8080}"/>
              </a:ext>
            </a:extLst>
          </p:cNvPr>
          <p:cNvSpPr txBox="1"/>
          <p:nvPr/>
        </p:nvSpPr>
        <p:spPr>
          <a:xfrm>
            <a:off x="6246761" y="2926726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Importance of choosing and ordering the right machinery, including consultation with experts and dealers/suppliers.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C8CDA05-1D33-52B9-7937-B305B34F5337}"/>
              </a:ext>
            </a:extLst>
          </p:cNvPr>
          <p:cNvSpPr txBox="1"/>
          <p:nvPr/>
        </p:nvSpPr>
        <p:spPr>
          <a:xfrm>
            <a:off x="623056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Machinery Selection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B5724A-DCA3-C362-819D-4B0A60765B95}"/>
              </a:ext>
            </a:extLst>
          </p:cNvPr>
          <p:cNvSpPr txBox="1"/>
          <p:nvPr/>
        </p:nvSpPr>
        <p:spPr>
          <a:xfrm>
            <a:off x="714118" y="4343067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Materials Management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xmlns="" id="{78FD1C47-948F-407D-2635-50B6F89F3A62}"/>
              </a:ext>
            </a:extLst>
          </p:cNvPr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Compliance with Regulations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xmlns="" id="{FAD85D89-5E8A-4F3F-24AB-A4E443B3FDE0}"/>
              </a:ext>
            </a:extLst>
          </p:cNvPr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/>
                <a:ea typeface="Open Sans"/>
                <a:cs typeface="Arial Narrow" panose="020B0604020202020204" pitchFamily="34" charset="0"/>
              </a:rPr>
              <a:t>Licensing Exemption</a:t>
            </a:r>
            <a:endParaRPr lang="en-US" sz="2000" b="1" dirty="0">
              <a:solidFill>
                <a:srgbClr val="3F3F3F"/>
              </a:solidFill>
              <a:latin typeface="Arial Narrow"/>
              <a:ea typeface="Open Sans"/>
              <a:cs typeface="Arial Narrow" panose="020B0604020202020204" pitchFamily="34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xmlns="" id="{AE3D3601-F63D-0BEA-3512-4E7F5A3E6B89}"/>
              </a:ext>
            </a:extLst>
          </p:cNvPr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/>
                <a:ea typeface="Open Sans"/>
                <a:cs typeface="Arial"/>
              </a:rPr>
              <a:t>Understand the licensing exemptions, locational restrictions, and zoning requirements for MSME units.</a:t>
            </a:r>
            <a:endParaRPr lang="en-US" sz="1500" dirty="0">
              <a:solidFill>
                <a:srgbClr val="3F3F3F"/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xmlns="" id="{B36A122F-968E-E069-CEE0-E8E653D3C620}"/>
              </a:ext>
            </a:extLst>
          </p:cNvPr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xmlns="" id="{AFE7E6D8-AE2C-C1A0-01AB-D2AA0C1F2F33}"/>
              </a:ext>
            </a:extLst>
          </p:cNvPr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xmlns="" id="{947A6968-AB68-7A61-A87E-318F5FE95EA4}"/>
              </a:ext>
            </a:extLst>
          </p:cNvPr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Understand the process of obtaining tax, environmental, and product-specific approvals for the MSME unit.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xmlns="" id="{048709CF-3315-D366-8D94-9080F050BA94}"/>
              </a:ext>
            </a:extLst>
          </p:cNvPr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Regulatory Compliance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xmlns="" id="{83F9B7E8-5045-C7FC-386B-B39E5AC006FF}"/>
              </a:ext>
            </a:extLst>
          </p:cNvPr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Ensure compliance with statutory and administrative clearances, value consideration, and non-affiliation requirements.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xmlns="" id="{5F57CA0E-7388-0F2B-2127-663862BFEB09}"/>
              </a:ext>
            </a:extLst>
          </p:cNvPr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Taxation and Clearances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C6FD46-F154-C27C-8321-253F490338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23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3" y="418129"/>
            <a:ext cx="10961317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Conclusion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621E86-A2B1-8D9E-DCFF-D41DA5D004CC}"/>
              </a:ext>
            </a:extLst>
          </p:cNvPr>
          <p:cNvSpPr txBox="1"/>
          <p:nvPr/>
        </p:nvSpPr>
        <p:spPr>
          <a:xfrm>
            <a:off x="698619" y="3121132"/>
            <a:ext cx="3575693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Reflect on the comprehensive process of establishing an MSME unit and the potential for entrepreneurial success.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5AA93C-5D47-165E-0A25-7A31BD764411}"/>
              </a:ext>
            </a:extLst>
          </p:cNvPr>
          <p:cNvSpPr txBox="1"/>
          <p:nvPr/>
        </p:nvSpPr>
        <p:spPr>
          <a:xfrm>
            <a:off x="623340" y="1847529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Success Journey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4C741D-75E8-F75C-539B-7507748D9DB5}"/>
              </a:ext>
            </a:extLst>
          </p:cNvPr>
          <p:cNvSpPr txBox="1"/>
          <p:nvPr/>
        </p:nvSpPr>
        <p:spPr>
          <a:xfrm>
            <a:off x="698619" y="5642156"/>
            <a:ext cx="7417656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Discuss the future growth prospects and implications of initiating an MSME unit within the regulatory framework.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416E08-6650-D423-E110-77FE81277C93}"/>
              </a:ext>
            </a:extLst>
          </p:cNvPr>
          <p:cNvSpPr txBox="1"/>
          <p:nvPr/>
        </p:nvSpPr>
        <p:spPr>
          <a:xfrm>
            <a:off x="623340" y="4775522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Future Perspectives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0BD43EE-E26C-245D-16E5-1D9ABF6B744C}"/>
              </a:ext>
            </a:extLst>
          </p:cNvPr>
          <p:cNvSpPr txBox="1"/>
          <p:nvPr/>
        </p:nvSpPr>
        <p:spPr>
          <a:xfrm>
            <a:off x="5094122" y="3121132"/>
            <a:ext cx="3575693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Highlight the significance of empowering small businesses through strategic planning and compliance.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03CB837-2129-570D-9489-EF0A1D231ABB}"/>
              </a:ext>
            </a:extLst>
          </p:cNvPr>
          <p:cNvSpPr txBox="1"/>
          <p:nvPr/>
        </p:nvSpPr>
        <p:spPr>
          <a:xfrm>
            <a:off x="5018843" y="1847529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Empowering Entrepreneurs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26" name="Picture Placeholder 15" descr="A hand holding a red and white shirt&#10;&#10;Description automatically generated">
            <a:extLst>
              <a:ext uri="{FF2B5EF4-FFF2-40B4-BE49-F238E27FC236}">
                <a16:creationId xmlns:a16="http://schemas.microsoft.com/office/drawing/2014/main" xmlns="" id="{0319C9A7-6D1F-CA82-D24D-E9C304BD3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9035" y="168764"/>
            <a:ext cx="6260821" cy="59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38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xmlns="" id="{78FD1C47-948F-407D-2635-50B6F89F3A62}"/>
              </a:ext>
            </a:extLst>
          </p:cNvPr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Identifying the Opportunity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xmlns="" id="{FAD85D89-5E8A-4F3F-24AB-A4E443B3FDE0}"/>
              </a:ext>
            </a:extLst>
          </p:cNvPr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/>
                <a:ea typeface="Open Sans"/>
                <a:cs typeface="Arial Narrow" panose="020B0604020202020204" pitchFamily="34" charset="0"/>
              </a:rPr>
              <a:t>Motivated Idea</a:t>
            </a:r>
            <a:endParaRPr lang="en-US" sz="2000" b="1" dirty="0">
              <a:solidFill>
                <a:srgbClr val="3F3F3F"/>
              </a:solidFill>
              <a:latin typeface="Arial Narrow"/>
              <a:ea typeface="Open Sans"/>
              <a:cs typeface="Arial Narrow" panose="020B0604020202020204" pitchFamily="34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xmlns="" id="{AE3D3601-F63D-0BEA-3512-4E7F5A3E6B89}"/>
              </a:ext>
            </a:extLst>
          </p:cNvPr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/>
                <a:ea typeface="Open Sans"/>
                <a:cs typeface="Arial"/>
              </a:rPr>
              <a:t>The opportunity must align with personal motivation and be a viable business proposition in the local area.</a:t>
            </a:r>
            <a:endParaRPr lang="en-US" sz="1500" dirty="0">
              <a:solidFill>
                <a:srgbClr val="3F3F3F"/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xmlns="" id="{B36A122F-968E-E069-CEE0-E8E653D3C620}"/>
              </a:ext>
            </a:extLst>
          </p:cNvPr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xmlns="" id="{AFE7E6D8-AE2C-C1A0-01AB-D2AA0C1F2F33}"/>
              </a:ext>
            </a:extLst>
          </p:cNvPr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xmlns="" id="{947A6968-AB68-7A61-A87E-318F5FE95EA4}"/>
              </a:ext>
            </a:extLst>
          </p:cNvPr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Rely on professional consultation and competition analysis to validate the sunrise industry potential.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xmlns="" id="{048709CF-3315-D366-8D94-9080F050BA94}"/>
              </a:ext>
            </a:extLst>
          </p:cNvPr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Basic Market Research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xmlns="" id="{83F9B7E8-5045-C7FC-386B-B39E5AC006FF}"/>
              </a:ext>
            </a:extLst>
          </p:cNvPr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Conduct initial market research to assess the needs of the clientele and test the idea at the marketplace.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xmlns="" id="{5F57CA0E-7388-0F2B-2127-663862BFEB09}"/>
              </a:ext>
            </a:extLst>
          </p:cNvPr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Consulting Experts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E8B3BBF-9AF5-2A13-2071-C5303F20310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4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4" y="418129"/>
            <a:ext cx="1096131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Making a Product Choice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7E126-E885-BA24-AE8A-AFC7A629FA14}"/>
              </a:ext>
            </a:extLst>
          </p:cNvPr>
          <p:cNvSpPr txBox="1"/>
          <p:nvPr/>
        </p:nvSpPr>
        <p:spPr>
          <a:xfrm>
            <a:off x="545140" y="5410012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Consider product line, branding, packaging, warranties, and after-sales service.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5F39CD-31BB-290E-2DC0-74173008DBDA}"/>
              </a:ext>
            </a:extLst>
          </p:cNvPr>
          <p:cNvSpPr txBox="1"/>
          <p:nvPr/>
        </p:nvSpPr>
        <p:spPr>
          <a:xfrm>
            <a:off x="4428017" y="5410012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Gather market information to avoid products with excessive competition and identify those with export potential.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7448A2-BBE5-5F33-3844-B8F3853235E6}"/>
              </a:ext>
            </a:extLst>
          </p:cNvPr>
          <p:cNvSpPr txBox="1"/>
          <p:nvPr/>
        </p:nvSpPr>
        <p:spPr>
          <a:xfrm>
            <a:off x="617974" y="4328491"/>
            <a:ext cx="363018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Factors for Choice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C078640-D541-534E-7E55-E13DCD2DCCB5}"/>
              </a:ext>
            </a:extLst>
          </p:cNvPr>
          <p:cNvSpPr txBox="1"/>
          <p:nvPr/>
        </p:nvSpPr>
        <p:spPr>
          <a:xfrm>
            <a:off x="8156359" y="5410012"/>
            <a:ext cx="37030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Evaluate special requirements, adaptation, WTO conditions, and development of export-product portfolio.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F2EF26-AA26-FD83-FC59-A4B7089BA3D4}"/>
              </a:ext>
            </a:extLst>
          </p:cNvPr>
          <p:cNvSpPr txBox="1"/>
          <p:nvPr/>
        </p:nvSpPr>
        <p:spPr>
          <a:xfrm>
            <a:off x="4248159" y="4328491"/>
            <a:ext cx="36956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Market Information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3994F8-E0F4-17E3-51E1-E88E55091726}"/>
              </a:ext>
            </a:extLst>
          </p:cNvPr>
          <p:cNvSpPr txBox="1"/>
          <p:nvPr/>
        </p:nvSpPr>
        <p:spPr>
          <a:xfrm>
            <a:off x="7943843" y="4328491"/>
            <a:ext cx="370301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Export Potential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0FBC32A-1EEF-F8DC-34D5-BABA39609B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18" y="1569866"/>
            <a:ext cx="2292517" cy="229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B4F1D3-4C02-2421-BF09-6B4B3C9CA73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82750" y="1569866"/>
            <a:ext cx="2292517" cy="229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4520EF-977C-5E01-7220-15CF9F8E1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82" y="1569866"/>
            <a:ext cx="2292517" cy="22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1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4" y="418129"/>
            <a:ext cx="1097064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Export Potential Considerations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7E126-E885-BA24-AE8A-AFC7A629FA14}"/>
              </a:ext>
            </a:extLst>
          </p:cNvPr>
          <p:cNvSpPr txBox="1"/>
          <p:nvPr/>
        </p:nvSpPr>
        <p:spPr>
          <a:xfrm>
            <a:off x="530245" y="3674840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Assess external demand conditions, internal supply capability, marketing complexity, and investment required.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5F39CD-31BB-290E-2DC0-74173008DBDA}"/>
              </a:ext>
            </a:extLst>
          </p:cNvPr>
          <p:cNvSpPr txBox="1"/>
          <p:nvPr/>
        </p:nvSpPr>
        <p:spPr>
          <a:xfrm>
            <a:off x="4243423" y="3664679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Utilize the analysis provided by Exim Bank based on supply capability, domestic environment, and export market attractiveness.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7448A2-BBE5-5F33-3844-B8F3853235E6}"/>
              </a:ext>
            </a:extLst>
          </p:cNvPr>
          <p:cNvSpPr txBox="1"/>
          <p:nvPr/>
        </p:nvSpPr>
        <p:spPr>
          <a:xfrm>
            <a:off x="530245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Export-Product Portfolio Analysis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C078640-D541-534E-7E55-E13DCD2DCCB5}"/>
              </a:ext>
            </a:extLst>
          </p:cNvPr>
          <p:cNvSpPr txBox="1"/>
          <p:nvPr/>
        </p:nvSpPr>
        <p:spPr>
          <a:xfrm>
            <a:off x="7958738" y="3664679"/>
            <a:ext cx="3825661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specific packaging needs as per country laws and adapt products for international trade agreements like WTO.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xmlns="" id="{0DB4D32E-465F-20DF-D33E-DAA2AC4D8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485" y="6123008"/>
            <a:ext cx="12292301" cy="542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41DBDF-2B63-A5C6-ECB6-2E1E6E4C049F}"/>
              </a:ext>
            </a:extLst>
          </p:cNvPr>
          <p:cNvSpPr txBox="1"/>
          <p:nvPr/>
        </p:nvSpPr>
        <p:spPr>
          <a:xfrm>
            <a:off x="423326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Export-Import Bank Model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60BE93-6BBB-AAD8-7B70-08C6CFFCF77A}"/>
              </a:ext>
            </a:extLst>
          </p:cNvPr>
          <p:cNvSpPr txBox="1"/>
          <p:nvPr/>
        </p:nvSpPr>
        <p:spPr>
          <a:xfrm>
            <a:off x="790300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Special Packaging Requirements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01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1263056"/>
            <a:ext cx="685800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Special Packaging and Adaptations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9793" y="2298799"/>
            <a:ext cx="1016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344094" y="2327672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Export Packaging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4344095" y="2728019"/>
            <a:ext cx="3183334" cy="1480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 packaging requirements for exports must comply with the laws of the destination country. For instance, wooden-packaging cannot be used when exporting to Australia.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7712571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50982" y="2298799"/>
            <a:ext cx="1397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314333" y="2327672"/>
            <a:ext cx="20320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Adaptations</a:t>
            </a:r>
            <a:endParaRPr lang="en-US" sz="1822" dirty="0"/>
          </a:p>
        </p:txBody>
      </p:sp>
      <p:sp>
        <p:nvSpPr>
          <p:cNvPr id="13" name="Text 10"/>
          <p:cNvSpPr/>
          <p:nvPr/>
        </p:nvSpPr>
        <p:spPr>
          <a:xfrm>
            <a:off x="8314333" y="2728019"/>
            <a:ext cx="3183334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adaptations for specific countries include voltage supply for electric appliances and left-hand or right-hand drive for automobiles.</a:t>
            </a:r>
            <a:endParaRPr lang="en-US" sz="1458" dirty="0"/>
          </a:p>
        </p:txBody>
      </p:sp>
      <p:sp>
        <p:nvSpPr>
          <p:cNvPr id="14" name="Shape 11"/>
          <p:cNvSpPr/>
          <p:nvPr/>
        </p:nvSpPr>
        <p:spPr>
          <a:xfrm>
            <a:off x="3742333" y="45386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883918" y="4573389"/>
            <a:ext cx="13335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4344094" y="4602262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WTO Implications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4344094" y="5002610"/>
            <a:ext cx="715357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implications of various agreements within the WTO is crucial for product finalization and process technology choices.</a:t>
            </a:r>
            <a:endParaRPr lang="en-US" sz="1458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23145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xmlns="" id="{1BB28C7B-C477-8656-6250-C2DBB63BEC50}"/>
              </a:ext>
            </a:extLst>
          </p:cNvPr>
          <p:cNvSpPr/>
          <p:nvPr/>
        </p:nvSpPr>
        <p:spPr>
          <a:xfrm>
            <a:off x="4378835" y="2940388"/>
            <a:ext cx="5453608" cy="1184672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Consider process technology's skill requirements, resource consumption, patents, environmental regulations, and adaptation to Indian conditions.</a:t>
            </a: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xmlns="" id="{A07C6D8B-C9B1-69C2-B84A-27DE976F7F56}"/>
              </a:ext>
            </a:extLst>
          </p:cNvPr>
          <p:cNvSpPr/>
          <p:nvPr/>
        </p:nvSpPr>
        <p:spPr>
          <a:xfrm>
            <a:off x="4370637" y="4549896"/>
            <a:ext cx="5589442" cy="68198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Explore NSIC procedures, hire purchase of machinery, and value, earnest money, interest rates, and repayment terms.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xmlns="" id="{519ABC77-FF62-1CBE-CA89-B2F9D92530BD}"/>
              </a:ext>
            </a:extLst>
          </p:cNvPr>
          <p:cNvSpPr/>
          <p:nvPr/>
        </p:nvSpPr>
        <p:spPr>
          <a:xfrm>
            <a:off x="4380110" y="5737485"/>
            <a:ext cx="5650610" cy="1184672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/>
          <a:p>
            <a:pPr>
              <a:lnSpc>
                <a:spcPts val="2332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Leverage National Schemes to procure machinery with long repayment periods and moderate interest rates.</a:t>
            </a: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xmlns="" id="{1016F2F3-F3CD-9B60-41F4-661EF0492A70}"/>
              </a:ext>
            </a:extLst>
          </p:cNvPr>
          <p:cNvSpPr/>
          <p:nvPr/>
        </p:nvSpPr>
        <p:spPr>
          <a:xfrm>
            <a:off x="4369618" y="2411501"/>
            <a:ext cx="6946233" cy="431961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  <a:cs typeface="Arial Narrow" panose="020B0604020202020204" pitchFamily="34" charset="0"/>
              </a:rPr>
              <a:t>Technology Import</a:t>
            </a: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xmlns="" id="{BF946CA3-619A-D1C2-5B68-0A0DA4D5F7FE}"/>
              </a:ext>
            </a:extLst>
          </p:cNvPr>
          <p:cNvSpPr/>
          <p:nvPr/>
        </p:nvSpPr>
        <p:spPr>
          <a:xfrm>
            <a:off x="4385708" y="4047204"/>
            <a:ext cx="6635124" cy="421412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</a:rPr>
              <a:t>Machinery and Equipment</a:t>
            </a:r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xmlns="" id="{C1D3347F-4877-F4B0-2EA4-F603070417EF}"/>
              </a:ext>
            </a:extLst>
          </p:cNvPr>
          <p:cNvSpPr/>
          <p:nvPr/>
        </p:nvSpPr>
        <p:spPr>
          <a:xfrm>
            <a:off x="4381074" y="5381092"/>
            <a:ext cx="6946232" cy="421411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/>
          <a:p>
            <a:pPr>
              <a:lnSpc>
                <a:spcPts val="2278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Open Sans"/>
              </a:rPr>
              <a:t>National Schemes for Machinery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355D211-CB94-B619-52F1-FED1491427AA}"/>
              </a:ext>
            </a:extLst>
          </p:cNvPr>
          <p:cNvSpPr/>
          <p:nvPr/>
        </p:nvSpPr>
        <p:spPr>
          <a:xfrm>
            <a:off x="11759562" y="6010418"/>
            <a:ext cx="566736" cy="57313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1940">
              <a:defRPr/>
            </a:pPr>
            <a:endParaRPr lang="en-IN" sz="1500" kern="0" dirty="0">
              <a:solidFill>
                <a:prstClr val="white"/>
              </a:solidFill>
              <a:latin typeface="Abel" panose="02000506030000020004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xmlns="" id="{72E97150-98C4-046A-5598-919A210FB4FB}"/>
              </a:ext>
            </a:extLst>
          </p:cNvPr>
          <p:cNvSpPr/>
          <p:nvPr/>
        </p:nvSpPr>
        <p:spPr>
          <a:xfrm>
            <a:off x="-74271" y="4269105"/>
            <a:ext cx="38477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Process Selection</a:t>
            </a:r>
            <a:endParaRPr lang="en-US" sz="3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3" y="418129"/>
            <a:ext cx="10970647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Arranging Finance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4C741D-75E8-F75C-539B-7507748D9DB5}"/>
              </a:ext>
            </a:extLst>
          </p:cNvPr>
          <p:cNvSpPr txBox="1"/>
          <p:nvPr/>
        </p:nvSpPr>
        <p:spPr>
          <a:xfrm>
            <a:off x="714119" y="5232657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the detailed documentation and application process for financing through financial institutions and commercial banks.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xmlns="" id="{FF2A86CD-CBCC-1651-F4AB-B0EBA04E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7181">
            <a:off x="6460752" y="4740321"/>
            <a:ext cx="5675152" cy="1484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A1F1F50-9F30-193C-86A1-4C084898F548}"/>
              </a:ext>
            </a:extLst>
          </p:cNvPr>
          <p:cNvSpPr txBox="1"/>
          <p:nvPr/>
        </p:nvSpPr>
        <p:spPr>
          <a:xfrm>
            <a:off x="714119" y="2945388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the various types of financial assistance for long-term, short-term, risk, and seed capital for MSME units.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D609ED1-E511-FB23-6308-C2FC62333752}"/>
              </a:ext>
            </a:extLst>
          </p:cNvPr>
          <p:cNvSpPr txBox="1"/>
          <p:nvPr/>
        </p:nvSpPr>
        <p:spPr>
          <a:xfrm>
            <a:off x="71411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Monetary Support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AE2CE3-FCD8-75CB-D7FA-4FE2542F8080}"/>
              </a:ext>
            </a:extLst>
          </p:cNvPr>
          <p:cNvSpPr txBox="1"/>
          <p:nvPr/>
        </p:nvSpPr>
        <p:spPr>
          <a:xfrm>
            <a:off x="6246761" y="2926726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Explore options for finance from commercial banks, SFCs, SIDBI, and venture capital funds, as well as the relevant documentation and application process.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C8CDA05-1D33-52B9-7937-B305B34F5337}"/>
              </a:ext>
            </a:extLst>
          </p:cNvPr>
          <p:cNvSpPr txBox="1"/>
          <p:nvPr/>
        </p:nvSpPr>
        <p:spPr>
          <a:xfrm>
            <a:off x="623056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Financial Institutions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B5724A-DCA3-C362-819D-4B0A60765B95}"/>
              </a:ext>
            </a:extLst>
          </p:cNvPr>
          <p:cNvSpPr txBox="1"/>
          <p:nvPr/>
        </p:nvSpPr>
        <p:spPr>
          <a:xfrm>
            <a:off x="714118" y="4343067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Loan Application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5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xmlns="" id="{78FD1C47-948F-407D-2635-50B6F89F3A62}"/>
              </a:ext>
            </a:extLst>
          </p:cNvPr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Filing of Entrepreneurs Memorandum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xmlns="" id="{FAD85D89-5E8A-4F3F-24AB-A4E443B3FDE0}"/>
              </a:ext>
            </a:extLst>
          </p:cNvPr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/>
                <a:ea typeface="Open Sans"/>
                <a:cs typeface="Arial Narrow" panose="020B0604020202020204" pitchFamily="34" charset="0"/>
              </a:rPr>
              <a:t>Memorandum Filing</a:t>
            </a:r>
            <a:endParaRPr lang="en-US" sz="2000" b="1" dirty="0">
              <a:solidFill>
                <a:srgbClr val="3F3F3F"/>
              </a:solidFill>
              <a:latin typeface="Arial Narrow"/>
              <a:ea typeface="Open Sans"/>
              <a:cs typeface="Arial Narrow" panose="020B0604020202020204" pitchFamily="34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xmlns="" id="{AE3D3601-F63D-0BEA-3512-4E7F5A3E6B89}"/>
              </a:ext>
            </a:extLst>
          </p:cNvPr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/>
                <a:ea typeface="Open Sans"/>
                <a:cs typeface="Arial"/>
              </a:rPr>
              <a:t>Understand the procedure and features of filing Entrepreneurs Memorandum for MSME units with the District Industries Centre.</a:t>
            </a:r>
            <a:endParaRPr lang="en-US" sz="1500" dirty="0">
              <a:solidFill>
                <a:srgbClr val="3F3F3F"/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xmlns="" id="{B36A122F-968E-E069-CEE0-E8E653D3C620}"/>
              </a:ext>
            </a:extLst>
          </p:cNvPr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>
            <a:extLst>
              <a:ext uri="{FF2B5EF4-FFF2-40B4-BE49-F238E27FC236}">
                <a16:creationId xmlns:a16="http://schemas.microsoft.com/office/drawing/2014/main" xmlns="" id="{AFE7E6D8-AE2C-C1A0-01AB-D2AA0C1F2F33}"/>
              </a:ext>
            </a:extLst>
          </p:cNvPr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xmlns="" id="{947A6968-AB68-7A61-A87E-318F5FE95EA4}"/>
              </a:ext>
            </a:extLst>
          </p:cNvPr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Fulfill all necessary requirements and comply with the regulations for successful registration and filing of the Entrepreneurs Memorandum.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xmlns="" id="{048709CF-3315-D366-8D94-9080F050BA94}"/>
              </a:ext>
            </a:extLst>
          </p:cNvPr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Procedure Overview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xmlns="" id="{83F9B7E8-5045-C7FC-386B-B39E5AC006FF}"/>
              </a:ext>
            </a:extLst>
          </p:cNvPr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2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Examine the processes involved in filing and maintaining the Entrepreneurs Memorandum for micro, small, and medium enterprises.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xmlns="" id="{5F57CA0E-7388-0F2B-2127-663862BFEB09}"/>
              </a:ext>
            </a:extLst>
          </p:cNvPr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  <a:ln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78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Formalities and Compliance</a:t>
            </a:r>
            <a:endParaRPr lang="en-US" sz="2000" b="1" dirty="0">
              <a:solidFill>
                <a:srgbClr val="3F3F3F"/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1FBF1F-4D75-19FB-B756-C81D02FD0EE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0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xmlns="" id="{AF5FEE90-3E07-25C3-5CD3-EDF055912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xmlns="" id="{E858C2B0-DA4F-08D8-7193-BF8EA418965C}"/>
              </a:ext>
            </a:extLst>
          </p:cNvPr>
          <p:cNvSpPr/>
          <p:nvPr/>
        </p:nvSpPr>
        <p:spPr>
          <a:xfrm>
            <a:off x="617974" y="418129"/>
            <a:ext cx="10961316" cy="1157288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6"/>
              </a:lnSpc>
            </a:pPr>
            <a:r>
              <a:rPr lang="en-US" sz="3667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NSIC Procedures for Hire Purchase of Machinery</a:t>
            </a:r>
            <a:endParaRPr lang="en-US" sz="3667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97E126-E885-BA24-AE8A-AFC7A629FA14}"/>
              </a:ext>
            </a:extLst>
          </p:cNvPr>
          <p:cNvSpPr txBox="1"/>
          <p:nvPr/>
        </p:nvSpPr>
        <p:spPr>
          <a:xfrm>
            <a:off x="545140" y="5410012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Understand the step-by-step procedures for applying and obtaining machinery through hire purchase from the NSIC.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5F39CD-31BB-290E-2DC0-74173008DBDA}"/>
              </a:ext>
            </a:extLst>
          </p:cNvPr>
          <p:cNvSpPr txBox="1"/>
          <p:nvPr/>
        </p:nvSpPr>
        <p:spPr>
          <a:xfrm>
            <a:off x="4428017" y="5410012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Learn about the evaluation process, decision committees, and instructions for hiring and purchasing machinery through NSIC.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7448A2-BBE5-5F33-3844-B8F3853235E6}"/>
              </a:ext>
            </a:extLst>
          </p:cNvPr>
          <p:cNvSpPr txBox="1"/>
          <p:nvPr/>
        </p:nvSpPr>
        <p:spPr>
          <a:xfrm>
            <a:off x="617974" y="4328491"/>
            <a:ext cx="363018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Application Process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C078640-D541-534E-7E55-E13DCD2DCCB5}"/>
              </a:ext>
            </a:extLst>
          </p:cNvPr>
          <p:cNvSpPr txBox="1"/>
          <p:nvPr/>
        </p:nvSpPr>
        <p:spPr>
          <a:xfrm>
            <a:off x="8156359" y="5410012"/>
            <a:ext cx="37030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2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Open Sans"/>
                <a:cs typeface="Arial"/>
              </a:rPr>
              <a:t>Examine the value of machinery, earnest money, administrative charges, and repayment terms for hired machinery.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Open Sans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F2EF26-AA26-FD83-FC59-A4B7089BA3D4}"/>
              </a:ext>
            </a:extLst>
          </p:cNvPr>
          <p:cNvSpPr txBox="1"/>
          <p:nvPr/>
        </p:nvSpPr>
        <p:spPr>
          <a:xfrm>
            <a:off x="4248159" y="4328491"/>
            <a:ext cx="36956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Application Evaluation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C3994F8-E0F4-17E3-51E1-E88E55091726}"/>
              </a:ext>
            </a:extLst>
          </p:cNvPr>
          <p:cNvSpPr txBox="1"/>
          <p:nvPr/>
        </p:nvSpPr>
        <p:spPr>
          <a:xfrm>
            <a:off x="7943843" y="4328491"/>
            <a:ext cx="370301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Open Sans" pitchFamily="34" charset="-122"/>
                <a:cs typeface="Arial Narrow" panose="020B0604020202020204" pitchFamily="34" charset="0"/>
              </a:rPr>
              <a:t>Value and Repayment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4020202020204" pitchFamily="34" charset="0"/>
              <a:ea typeface="Open Sans" pitchFamily="34" charset="-122"/>
              <a:cs typeface="Arial Narrow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B1446E-4EC5-F540-616E-D99489022C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018" y="1569866"/>
            <a:ext cx="2292517" cy="229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DA3CE1-C39D-2145-FD95-ED3D27AB9C6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750" y="1569866"/>
            <a:ext cx="2292517" cy="229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CD0AFC-9985-3992-B3C0-A2BD0831903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9482" y="1569866"/>
            <a:ext cx="2292517" cy="22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9CB99EC-D52B-43B9-87F5-5091273DBC2D}">
  <we:reference id="wa200006000" version="1.0.7.0" store="en-US" storeType="OMEX"/>
  <we:alternateReferences>
    <we:reference id="wa200006000" version="1.0.7.0" store="wa200006000" storeType="OMEX"/>
  </we:alternateReferences>
  <we:properties>
    <we:property name="document_UID" value="&quot;dbcff9c2-3e08-40ab-ab59-0e8ebb6c3bec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2B0057B-4DF3-4BCA-93F5-26D04DDDFED8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837</Words>
  <Application>Microsoft Office PowerPoint</Application>
  <PresentationFormat>Widescreen</PresentationFormat>
  <Paragraphs>97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Abel</vt:lpstr>
      <vt:lpstr>Arial</vt:lpstr>
      <vt:lpstr>Arial Narrow</vt:lpstr>
      <vt:lpstr>Calibri</vt:lpstr>
      <vt:lpstr>Calibri Light</vt:lpstr>
      <vt:lpstr>Crimson Pro</vt:lpstr>
      <vt:lpstr>MV Boli</vt:lpstr>
      <vt:lpstr>Open Sans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Ruchita Lodaliya</dc:creator>
  <cp:lastModifiedBy>Kirti Gupta</cp:lastModifiedBy>
  <cp:revision>3</cp:revision>
  <dcterms:created xsi:type="dcterms:W3CDTF">2024-01-24T08:32:37Z</dcterms:created>
  <dcterms:modified xsi:type="dcterms:W3CDTF">2024-03-04T09:02:43Z</dcterms:modified>
</cp:coreProperties>
</file>